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61" r:id="rId5"/>
    <p:sldId id="262" r:id="rId6"/>
    <p:sldId id="281" r:id="rId7"/>
    <p:sldId id="282" r:id="rId8"/>
    <p:sldId id="283" r:id="rId9"/>
    <p:sldId id="328" r:id="rId10"/>
    <p:sldId id="329" r:id="rId11"/>
    <p:sldId id="285" r:id="rId12"/>
    <p:sldId id="330" r:id="rId13"/>
    <p:sldId id="331" r:id="rId14"/>
    <p:sldId id="332" r:id="rId15"/>
    <p:sldId id="334" r:id="rId16"/>
    <p:sldId id="333" r:id="rId17"/>
    <p:sldId id="392" r:id="rId18"/>
    <p:sldId id="336" r:id="rId19"/>
    <p:sldId id="337" r:id="rId20"/>
    <p:sldId id="393" r:id="rId21"/>
    <p:sldId id="39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5"/>
    <p:restoredTop sz="94643"/>
  </p:normalViewPr>
  <p:slideViewPr>
    <p:cSldViewPr snapToGrid="0" snapToObjects="1">
      <p:cViewPr>
        <p:scale>
          <a:sx n="114" d="100"/>
          <a:sy n="114" d="100"/>
        </p:scale>
        <p:origin x="53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5C2D6A-9F1A-7A48-A59D-D0F8D53E8BA8}" type="datetimeFigureOut">
              <a:rPr lang="en-US" smtClean="0"/>
              <a:t>2/18/22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DC23B0-B1DB-0E47-9673-184E670D5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28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C23B0-B1DB-0E47-9673-184E670D53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2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7001-E6A6-F04D-A8E6-2F238D3E4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10886-E27C-D84A-9B00-1FF3F6345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01916-6312-C343-BDC2-8DAE35765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F42AF-DEEE-0144-8EB6-2AC43A880718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6A9D5-7344-7E4B-A243-FA99474E6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5783B-ACC1-FC47-B71D-B71AEEFEC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752D7-7811-254B-93B4-BCBFBCD74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46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CD0BF-B1EB-9244-8ADA-77279694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B6F90-EF82-AE41-8778-2132C4106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29FC8-C63A-E441-94D2-7CC6B34B0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F42AF-DEEE-0144-8EB6-2AC43A880718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EF470-2864-D94D-854C-C8595A5F7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8DC1D-AA4C-4D46-B694-1E0E67712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752D7-7811-254B-93B4-BCBFBCD74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7F8BC4-77C4-FF4C-868B-E5F42557E5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276B3-0FB4-2049-8A4F-36F69FCBC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4A114-78E1-0F42-8D8E-66E9E9786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F42AF-DEEE-0144-8EB6-2AC43A880718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2A479-0251-4745-B22F-07E4ECCCC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AF399-ACEB-F342-92DF-9BF5F9687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752D7-7811-254B-93B4-BCBFBCD74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73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735-DF64-AB42-BB42-A06CFB9B1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D2655-2F91-4042-B691-44BC64EB3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12153-09FA-5142-9174-66F846945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F42AF-DEEE-0144-8EB6-2AC43A880718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40E96-AE73-DF4C-B5F1-30F3CAE83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55504-457D-CB4F-B13C-C9BAF1C28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752D7-7811-254B-93B4-BCBFBCD74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89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F6E8-92E1-0241-8F5A-A9D49F1D8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7563D-2214-9943-BD51-128B426D4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E4879-06B7-D045-B1E4-614FAD2C4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F42AF-DEEE-0144-8EB6-2AC43A880718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7BC3E-14A3-754B-96B7-3C5422986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392D8-A393-CD4E-92AB-FBA34AE7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752D7-7811-254B-93B4-BCBFBCD74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14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83F43-BC0C-2245-B6AE-481B714C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3A4D0-B1B5-9D46-962B-D59D5B155D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98EAA-C868-3A42-8F52-5227E078B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27EEE7-A9F8-1244-A62F-CC7DC0392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F42AF-DEEE-0144-8EB6-2AC43A880718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E3031-6007-FD4F-A66A-7E93FF4E3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0F80A-323F-394D-BC73-09B807CB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752D7-7811-254B-93B4-BCBFBCD74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27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F5F9D-903C-B240-BDFA-5BC6164D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F0A54-E613-BC4D-8482-174CB2034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03FEE6-59F5-7A41-9206-12137BD81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147E0B-BE5C-474F-98FC-E2B9B097D6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9004BA-8B8C-F048-AAF6-5CD5F9693C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FCECD8-9635-4248-AD76-506578744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F42AF-DEEE-0144-8EB6-2AC43A880718}" type="datetimeFigureOut">
              <a:rPr lang="en-US" smtClean="0"/>
              <a:t>2/18/22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87B5BA-AC80-9345-B24B-DAE53A008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1CBF1B-34A2-1947-8084-9AF91402F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752D7-7811-254B-93B4-BCBFBCD74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30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14E5A-BBE4-524C-B4F7-17A6DD24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20E64F-B00A-D045-AE8E-BED5863C5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F42AF-DEEE-0144-8EB6-2AC43A880718}" type="datetimeFigureOut">
              <a:rPr lang="en-US" smtClean="0"/>
              <a:t>2/18/22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4C7374-0DE1-8C40-955E-9E5461A6F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6B8E4-1189-6547-9206-18CD8DCF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752D7-7811-254B-93B4-BCBFBCD74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72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F8637D-2444-094D-9E3A-6DD082BE0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F42AF-DEEE-0144-8EB6-2AC43A880718}" type="datetimeFigureOut">
              <a:rPr lang="en-US" smtClean="0"/>
              <a:t>2/18/22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F271BC-4C44-734B-9DAA-0E498F7B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F641C-3B28-F44E-9889-1945DEF89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752D7-7811-254B-93B4-BCBFBCD74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35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78FF5-BF4E-034F-88E5-7B652026E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0BDFD-EEDD-D048-94B7-153AAA896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FFC24-C298-A045-92EB-13EC73F87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BA542-550C-884D-B1A0-571F642DE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F42AF-DEEE-0144-8EB6-2AC43A880718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B5AD9-D981-DF48-B875-BBDDA1B5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1314EC-5416-AC44-AC2F-DCF79211B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752D7-7811-254B-93B4-BCBFBCD74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301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2A779-5E1E-6742-80F5-1E315243B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70307D-81E4-704A-A0D7-98046B102F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9FB95-949F-D14C-A776-DE44BF604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2391B5-55AB-3A41-AA98-E89769340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F42AF-DEEE-0144-8EB6-2AC43A880718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5057D-6E5A-1645-8E16-2CA5193ED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D404A-4663-8145-BD8B-09CAF60A1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752D7-7811-254B-93B4-BCBFBCD74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6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1EED8C-C91A-2343-BA91-5604D5CAB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5098-A533-5242-86CE-15ED7F553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EF845-8E8F-C149-A239-69B029B7B4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F42AF-DEEE-0144-8EB6-2AC43A880718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32234-B16D-354A-AFCD-7DE82615AC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9FE12-FCA9-2D4C-AB1E-CA6FBB3E9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752D7-7811-254B-93B4-BCBFBCD74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56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0F6828-A76D-4C4C-B988-26824680A778}"/>
              </a:ext>
            </a:extLst>
          </p:cNvPr>
          <p:cNvSpPr txBox="1"/>
          <p:nvPr/>
        </p:nvSpPr>
        <p:spPr>
          <a:xfrm>
            <a:off x="483244" y="576382"/>
            <a:ext cx="102234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Describe where metals &amp; nonmetals appear in the Periodic Table, and name the kinds of elements that combine to make covalent molecules and salts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6C3802-2232-0042-B71B-056818FAA8C7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</a:t>
            </a:r>
          </a:p>
        </p:txBody>
      </p:sp>
      <p:pic>
        <p:nvPicPr>
          <p:cNvPr id="1026" name="Picture 2" descr="Fisherbrand Periodic Table of the Elements:Education Supplies:Chemistry |  Fisher Scientific">
            <a:extLst>
              <a:ext uri="{FF2B5EF4-FFF2-40B4-BE49-F238E27FC236}">
                <a16:creationId xmlns:a16="http://schemas.microsoft.com/office/drawing/2014/main" id="{9FA3A73C-89F4-3144-A042-8DC5294F9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2"/>
          <a:stretch/>
        </p:blipFill>
        <p:spPr bwMode="auto">
          <a:xfrm>
            <a:off x="1359569" y="1666207"/>
            <a:ext cx="8599236" cy="475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538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6C3802-2232-0042-B71B-056818FAA8C7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B1D781-6021-1042-896C-00F466C89827}"/>
              </a:ext>
            </a:extLst>
          </p:cNvPr>
          <p:cNvSpPr txBox="1"/>
          <p:nvPr/>
        </p:nvSpPr>
        <p:spPr>
          <a:xfrm>
            <a:off x="1541961" y="576382"/>
            <a:ext cx="86386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Calculate the approximate molecular weight of H</a:t>
            </a:r>
            <a:r>
              <a:rPr 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O, and specify the units of your answer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60B410-8999-BB4B-9C63-4A2883D39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006" y="2862403"/>
            <a:ext cx="1566023" cy="151820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5FB5832-6ECF-8148-92C7-5AC890300712}"/>
              </a:ext>
            </a:extLst>
          </p:cNvPr>
          <p:cNvGrpSpPr/>
          <p:nvPr/>
        </p:nvGrpSpPr>
        <p:grpSpPr>
          <a:xfrm>
            <a:off x="5002165" y="1754985"/>
            <a:ext cx="6187824" cy="3291402"/>
            <a:chOff x="5002165" y="1754985"/>
            <a:chExt cx="6187824" cy="329140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1612677-0D33-E346-B429-3BC4BF83CA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561" t="7208" b="66790"/>
            <a:stretch/>
          </p:blipFill>
          <p:spPr>
            <a:xfrm>
              <a:off x="6791970" y="2415839"/>
              <a:ext cx="4398019" cy="261851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23BFDA8-7E7E-3C4F-8587-A1139D50B1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6328" b="66790"/>
            <a:stretch/>
          </p:blipFill>
          <p:spPr>
            <a:xfrm>
              <a:off x="5002165" y="1754985"/>
              <a:ext cx="1718263" cy="3291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2447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6C3802-2232-0042-B71B-056818FAA8C7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1D781-6021-1042-896C-00F466C89827}"/>
                  </a:ext>
                </a:extLst>
              </p:cNvPr>
              <p:cNvSpPr txBox="1"/>
              <p:nvPr/>
            </p:nvSpPr>
            <p:spPr>
              <a:xfrm>
                <a:off x="1541961" y="576382"/>
                <a:ext cx="8638673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What’s the next stoichiometric coefficient you’d be tempted to find in the following chemical equation? 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algn="ctr"/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C</a:t>
                </a:r>
                <a:r>
                  <a:rPr lang="en-US" sz="240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3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H</a:t>
                </a:r>
                <a:r>
                  <a:rPr lang="en-US" sz="240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8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+ __O</a:t>
                </a:r>
                <a:r>
                  <a:rPr lang="en-US" sz="240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2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3CO</a:t>
                </a:r>
                <a:r>
                  <a:rPr lang="en-US" sz="240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2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+ __H</a:t>
                </a:r>
                <a:r>
                  <a:rPr lang="en-US" sz="240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2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O</a:t>
                </a:r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1D781-6021-1042-896C-00F466C89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961" y="576382"/>
                <a:ext cx="8638673" cy="1569660"/>
              </a:xfrm>
              <a:prstGeom prst="rect">
                <a:avLst/>
              </a:prstGeom>
              <a:blipFill>
                <a:blip r:embed="rId2"/>
                <a:stretch>
                  <a:fillRect l="-1175" t="-3226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912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6C3802-2232-0042-B71B-056818FAA8C7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B1D781-6021-1042-896C-00F466C89827}"/>
              </a:ext>
            </a:extLst>
          </p:cNvPr>
          <p:cNvSpPr txBox="1"/>
          <p:nvPr/>
        </p:nvSpPr>
        <p:spPr>
          <a:xfrm>
            <a:off x="1541961" y="576382"/>
            <a:ext cx="86386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Suppose the height (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 of a mercury barometer is 77 cm. What’s the pressure in atm?</a:t>
            </a:r>
          </a:p>
        </p:txBody>
      </p:sp>
      <p:pic>
        <p:nvPicPr>
          <p:cNvPr id="4100" name="Picture 4" descr="Suppose you make a mercury barometer using a glass tube | StudySoup">
            <a:extLst>
              <a:ext uri="{FF2B5EF4-FFF2-40B4-BE49-F238E27FC236}">
                <a16:creationId xmlns:a16="http://schemas.microsoft.com/office/drawing/2014/main" id="{1CD26ACE-24A1-1847-A85C-D5C279433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020" y="1665868"/>
            <a:ext cx="4790359" cy="519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79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6C3802-2232-0042-B71B-056818FAA8C7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B1D781-6021-1042-896C-00F466C89827}"/>
              </a:ext>
            </a:extLst>
          </p:cNvPr>
          <p:cNvSpPr txBox="1"/>
          <p:nvPr/>
        </p:nvSpPr>
        <p:spPr>
          <a:xfrm>
            <a:off x="1541961" y="576382"/>
            <a:ext cx="86386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In a spreadsheet, show how to enter the number 6.02×10</a:t>
            </a:r>
            <a:r>
              <a:rPr 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23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in a spreadsheet using the “E” notation method</a:t>
            </a:r>
          </a:p>
        </p:txBody>
      </p:sp>
    </p:spTree>
    <p:extLst>
      <p:ext uri="{BB962C8B-B14F-4D97-AF65-F5344CB8AC3E}">
        <p14:creationId xmlns:p14="http://schemas.microsoft.com/office/powerpoint/2010/main" val="1259980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6C3802-2232-0042-B71B-056818FAA8C7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B1D781-6021-1042-896C-00F466C89827}"/>
              </a:ext>
            </a:extLst>
          </p:cNvPr>
          <p:cNvSpPr txBox="1"/>
          <p:nvPr/>
        </p:nvSpPr>
        <p:spPr>
          <a:xfrm>
            <a:off x="1541961" y="576382"/>
            <a:ext cx="86386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Use a spreadsheet to compute the number of moles in a 350-mL container at ordinary temperature and pressure</a:t>
            </a:r>
          </a:p>
        </p:txBody>
      </p:sp>
    </p:spTree>
    <p:extLst>
      <p:ext uri="{BB962C8B-B14F-4D97-AF65-F5344CB8AC3E}">
        <p14:creationId xmlns:p14="http://schemas.microsoft.com/office/powerpoint/2010/main" val="3169744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6C3802-2232-0042-B71B-056818FAA8C7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B1D781-6021-1042-896C-00F466C89827}"/>
              </a:ext>
            </a:extLst>
          </p:cNvPr>
          <p:cNvSpPr txBox="1"/>
          <p:nvPr/>
        </p:nvSpPr>
        <p:spPr>
          <a:xfrm>
            <a:off x="1541961" y="576382"/>
            <a:ext cx="8638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State the charges you’d expect on each of the following 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8B55B6-BA90-8C4F-8C33-B6AB3F763118}"/>
              </a:ext>
            </a:extLst>
          </p:cNvPr>
          <p:cNvGrpSpPr/>
          <p:nvPr/>
        </p:nvGrpSpPr>
        <p:grpSpPr>
          <a:xfrm>
            <a:off x="892655" y="1269774"/>
            <a:ext cx="10405619" cy="1918589"/>
            <a:chOff x="940781" y="2759974"/>
            <a:chExt cx="10405619" cy="19185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0EB4AC3-B1FF-AE4C-8009-C2709510B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7908" y="2759974"/>
              <a:ext cx="1191085" cy="102465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18AA2C6-8693-9F44-BE3D-28ECB4C6B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1933" y="2776611"/>
              <a:ext cx="1140735" cy="109628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B980635-453F-1A46-8456-5A3FC7161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6636" y="2776611"/>
              <a:ext cx="833318" cy="83099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04C30B-A699-C142-B29C-D84284489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6913753" y="2776611"/>
              <a:ext cx="1007186" cy="88446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C448DF3-3E7C-0F4C-A8B8-1EB83D319D00}"/>
                </a:ext>
              </a:extLst>
            </p:cNvPr>
            <p:cNvSpPr txBox="1"/>
            <p:nvPr/>
          </p:nvSpPr>
          <p:spPr>
            <a:xfrm>
              <a:off x="940781" y="3847566"/>
              <a:ext cx="29236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Carbonate </a:t>
              </a:r>
            </a:p>
            <a:p>
              <a:pPr algn="ctr"/>
              <a:r>
                <a:rPr lang="en-US" sz="2400" dirty="0"/>
                <a:t>(anion)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D8A62E-7061-0F4D-A164-25B922A94712}"/>
                </a:ext>
              </a:extLst>
            </p:cNvPr>
            <p:cNvSpPr txBox="1"/>
            <p:nvPr/>
          </p:nvSpPr>
          <p:spPr>
            <a:xfrm>
              <a:off x="3551613" y="3847566"/>
              <a:ext cx="29236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Bicarbonate </a:t>
              </a:r>
            </a:p>
            <a:p>
              <a:pPr algn="ctr"/>
              <a:r>
                <a:rPr lang="en-US" sz="2400" dirty="0"/>
                <a:t>(anion)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C9A6F-BADC-2F46-A708-A81538DC40F1}"/>
                </a:ext>
              </a:extLst>
            </p:cNvPr>
            <p:cNvSpPr txBox="1"/>
            <p:nvPr/>
          </p:nvSpPr>
          <p:spPr>
            <a:xfrm>
              <a:off x="6086243" y="3806154"/>
              <a:ext cx="29236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Calcium </a:t>
              </a:r>
            </a:p>
            <a:p>
              <a:pPr algn="ctr"/>
              <a:r>
                <a:rPr lang="en-US" sz="2400" dirty="0"/>
                <a:t>(as a cation)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E9889C-1E50-3C43-BC97-394E68D2E5FE}"/>
                </a:ext>
              </a:extLst>
            </p:cNvPr>
            <p:cNvSpPr txBox="1"/>
            <p:nvPr/>
          </p:nvSpPr>
          <p:spPr>
            <a:xfrm>
              <a:off x="8422727" y="3784630"/>
              <a:ext cx="29236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Sodium </a:t>
              </a:r>
            </a:p>
            <a:p>
              <a:pPr algn="ctr"/>
              <a:r>
                <a:rPr lang="en-US" sz="2400" dirty="0"/>
                <a:t>(as a cation)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4220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6C3802-2232-0042-B71B-056818FAA8C7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166440-FEEA-3046-80E0-16356A516D6B}"/>
              </a:ext>
            </a:extLst>
          </p:cNvPr>
          <p:cNvSpPr txBox="1"/>
          <p:nvPr/>
        </p:nvSpPr>
        <p:spPr>
          <a:xfrm>
            <a:off x="1198299" y="3670065"/>
            <a:ext cx="86386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Write the chemical formulas for the following salts</a:t>
            </a:r>
          </a:p>
          <a:p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Calcium bicarbonate:</a:t>
            </a:r>
          </a:p>
          <a:p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Sodium carbonate: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DC05D26-5E27-E74B-A6EB-966FE929C52A}"/>
              </a:ext>
            </a:extLst>
          </p:cNvPr>
          <p:cNvGrpSpPr/>
          <p:nvPr/>
        </p:nvGrpSpPr>
        <p:grpSpPr>
          <a:xfrm>
            <a:off x="893190" y="1268058"/>
            <a:ext cx="10405619" cy="2287921"/>
            <a:chOff x="940781" y="2759974"/>
            <a:chExt cx="10405619" cy="228792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A9EB2DB-5425-9449-850E-29ADAD844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7908" y="2759974"/>
              <a:ext cx="1191085" cy="102465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D59B368-B67A-6040-B7AA-C9C89C500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1933" y="2776611"/>
              <a:ext cx="1140735" cy="109628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CE54C66-C05B-BE48-9250-2C2CB6B8B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6636" y="2776611"/>
              <a:ext cx="833318" cy="83099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61758AC-AC52-3941-B9F6-DB42754D3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6913753" y="2776611"/>
              <a:ext cx="1007186" cy="88446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DE8C07-A04F-784B-ABDA-15BA706AF7D7}"/>
                </a:ext>
              </a:extLst>
            </p:cNvPr>
            <p:cNvSpPr txBox="1"/>
            <p:nvPr/>
          </p:nvSpPr>
          <p:spPr>
            <a:xfrm>
              <a:off x="940781" y="3847566"/>
              <a:ext cx="29236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Carbonate </a:t>
              </a:r>
            </a:p>
            <a:p>
              <a:pPr algn="ctr"/>
              <a:r>
                <a:rPr lang="en-US" sz="2400" dirty="0"/>
                <a:t>(anion)</a:t>
              </a:r>
            </a:p>
            <a:p>
              <a:pPr algn="ctr"/>
              <a:r>
                <a:rPr lang="en-US" sz="2400" dirty="0"/>
                <a:t>-2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B689BD-5A55-D447-AB40-36D1CB6060EC}"/>
                </a:ext>
              </a:extLst>
            </p:cNvPr>
            <p:cNvSpPr txBox="1"/>
            <p:nvPr/>
          </p:nvSpPr>
          <p:spPr>
            <a:xfrm>
              <a:off x="3551613" y="3847566"/>
              <a:ext cx="29236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Bicarbonate </a:t>
              </a:r>
            </a:p>
            <a:p>
              <a:pPr algn="ctr"/>
              <a:r>
                <a:rPr lang="en-US" sz="2400" dirty="0"/>
                <a:t>(anion)</a:t>
              </a:r>
            </a:p>
            <a:p>
              <a:pPr algn="ctr"/>
              <a:r>
                <a:rPr lang="en-US" sz="2400" dirty="0"/>
                <a:t>-1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0F9337-15BD-F847-9654-43CBFFAE890E}"/>
                </a:ext>
              </a:extLst>
            </p:cNvPr>
            <p:cNvSpPr txBox="1"/>
            <p:nvPr/>
          </p:nvSpPr>
          <p:spPr>
            <a:xfrm>
              <a:off x="6086243" y="3806154"/>
              <a:ext cx="29236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Calcium </a:t>
              </a:r>
            </a:p>
            <a:p>
              <a:pPr algn="ctr"/>
              <a:r>
                <a:rPr lang="en-US" sz="2400" dirty="0"/>
                <a:t>(as a cation)</a:t>
              </a:r>
            </a:p>
            <a:p>
              <a:pPr algn="ctr"/>
              <a:r>
                <a:rPr lang="en-US" sz="2400" dirty="0"/>
                <a:t>+2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D6DCE5-F199-7044-8973-DE2D80A95F82}"/>
                </a:ext>
              </a:extLst>
            </p:cNvPr>
            <p:cNvSpPr txBox="1"/>
            <p:nvPr/>
          </p:nvSpPr>
          <p:spPr>
            <a:xfrm>
              <a:off x="8422727" y="3784630"/>
              <a:ext cx="29236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Sodium </a:t>
              </a:r>
            </a:p>
            <a:p>
              <a:pPr algn="ctr"/>
              <a:r>
                <a:rPr lang="en-US" sz="2400" dirty="0"/>
                <a:t>(as a cation)</a:t>
              </a:r>
            </a:p>
            <a:p>
              <a:pPr algn="ctr"/>
              <a:r>
                <a:rPr lang="en-US" sz="2400" dirty="0"/>
                <a:t>+1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7375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6C3802-2232-0042-B71B-056818FAA8C7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B1D781-6021-1042-896C-00F466C89827}"/>
              </a:ext>
            </a:extLst>
          </p:cNvPr>
          <p:cNvSpPr txBox="1"/>
          <p:nvPr/>
        </p:nvSpPr>
        <p:spPr>
          <a:xfrm>
            <a:off x="914944" y="615570"/>
            <a:ext cx="100709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Using Spartan, construct and interpret an electrostatic potential map of H</a:t>
            </a:r>
            <a:r>
              <a:rPr 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963186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6C3802-2232-0042-B71B-056818FAA8C7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B1D781-6021-1042-896C-00F466C89827}"/>
              </a:ext>
            </a:extLst>
          </p:cNvPr>
          <p:cNvSpPr txBox="1"/>
          <p:nvPr/>
        </p:nvSpPr>
        <p:spPr>
          <a:xfrm>
            <a:off x="1541961" y="576382"/>
            <a:ext cx="8638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Write the electron configuration of Beryllium (Be)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90330-35F3-774F-9B54-66F7D40BB57D}"/>
              </a:ext>
            </a:extLst>
          </p:cNvPr>
          <p:cNvGrpSpPr>
            <a:grpSpLocks noChangeAspect="1"/>
          </p:cNvGrpSpPr>
          <p:nvPr/>
        </p:nvGrpSpPr>
        <p:grpSpPr>
          <a:xfrm>
            <a:off x="6485019" y="1767017"/>
            <a:ext cx="4969663" cy="2643443"/>
            <a:chOff x="5002165" y="1754985"/>
            <a:chExt cx="6187824" cy="32914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7072A6-208F-2C45-8041-8DAB112DDC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561" t="7208" b="66790"/>
            <a:stretch/>
          </p:blipFill>
          <p:spPr>
            <a:xfrm>
              <a:off x="6791970" y="2415839"/>
              <a:ext cx="4398019" cy="261851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9B086C-F9FE-0549-B4B0-392DBDDE5F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6328" b="66790"/>
            <a:stretch/>
          </p:blipFill>
          <p:spPr>
            <a:xfrm>
              <a:off x="5002165" y="1754985"/>
              <a:ext cx="1718263" cy="3291402"/>
            </a:xfrm>
            <a:prstGeom prst="rect">
              <a:avLst/>
            </a:prstGeom>
          </p:spPr>
        </p:pic>
      </p:grpSp>
      <p:pic>
        <p:nvPicPr>
          <p:cNvPr id="8" name="Picture 1" descr="page1image29230096">
            <a:extLst>
              <a:ext uri="{FF2B5EF4-FFF2-40B4-BE49-F238E27FC236}">
                <a16:creationId xmlns:a16="http://schemas.microsoft.com/office/drawing/2014/main" id="{A8F627D1-B747-7842-BA0F-739C4C824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7"/>
          <a:stretch/>
        </p:blipFill>
        <p:spPr bwMode="auto">
          <a:xfrm>
            <a:off x="111063" y="1767017"/>
            <a:ext cx="6316499" cy="429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263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6C3802-2232-0042-B71B-056818FAA8C7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B1D781-6021-1042-896C-00F466C89827}"/>
              </a:ext>
            </a:extLst>
          </p:cNvPr>
          <p:cNvSpPr txBox="1"/>
          <p:nvPr/>
        </p:nvSpPr>
        <p:spPr>
          <a:xfrm>
            <a:off x="1541961" y="576382"/>
            <a:ext cx="8638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Write the electron configuration of Boron (B)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90330-35F3-774F-9B54-66F7D40BB57D}"/>
              </a:ext>
            </a:extLst>
          </p:cNvPr>
          <p:cNvGrpSpPr>
            <a:grpSpLocks noChangeAspect="1"/>
          </p:cNvGrpSpPr>
          <p:nvPr/>
        </p:nvGrpSpPr>
        <p:grpSpPr>
          <a:xfrm>
            <a:off x="6485019" y="1767017"/>
            <a:ext cx="4969663" cy="2656082"/>
            <a:chOff x="5002165" y="1754985"/>
            <a:chExt cx="6187824" cy="33071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7072A6-208F-2C45-8041-8DAB112DDC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561" t="7208" b="66790"/>
            <a:stretch/>
          </p:blipFill>
          <p:spPr>
            <a:xfrm>
              <a:off x="6791969" y="2443608"/>
              <a:ext cx="4398020" cy="261851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9B086C-F9FE-0549-B4B0-392DBDDE5F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6328" b="66790"/>
            <a:stretch/>
          </p:blipFill>
          <p:spPr>
            <a:xfrm>
              <a:off x="5002165" y="1754985"/>
              <a:ext cx="1718263" cy="3291402"/>
            </a:xfrm>
            <a:prstGeom prst="rect">
              <a:avLst/>
            </a:prstGeom>
          </p:spPr>
        </p:pic>
      </p:grpSp>
      <p:pic>
        <p:nvPicPr>
          <p:cNvPr id="9" name="Picture 1" descr="page1image29230096">
            <a:extLst>
              <a:ext uri="{FF2B5EF4-FFF2-40B4-BE49-F238E27FC236}">
                <a16:creationId xmlns:a16="http://schemas.microsoft.com/office/drawing/2014/main" id="{89CEAA67-E305-D249-A172-E96ABCF1F2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7"/>
          <a:stretch/>
        </p:blipFill>
        <p:spPr bwMode="auto">
          <a:xfrm>
            <a:off x="111063" y="1767017"/>
            <a:ext cx="6316499" cy="429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427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0F6828-A76D-4C4C-B988-26824680A778}"/>
              </a:ext>
            </a:extLst>
          </p:cNvPr>
          <p:cNvSpPr txBox="1"/>
          <p:nvPr/>
        </p:nvSpPr>
        <p:spPr>
          <a:xfrm>
            <a:off x="483244" y="576382"/>
            <a:ext cx="109948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Identify which of these is Rutherford’s view of atoms, and explain the main features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6C3802-2232-0042-B71B-056818FAA8C7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7EF25C-EDB7-F646-B997-371F5E936E40}"/>
              </a:ext>
            </a:extLst>
          </p:cNvPr>
          <p:cNvGrpSpPr/>
          <p:nvPr/>
        </p:nvGrpSpPr>
        <p:grpSpPr>
          <a:xfrm>
            <a:off x="3625181" y="1116945"/>
            <a:ext cx="4941637" cy="5495172"/>
            <a:chOff x="2786804" y="926814"/>
            <a:chExt cx="4941637" cy="5495172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145517A1-41C2-E449-948A-1346A6C16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811" y="1152764"/>
              <a:ext cx="3575156" cy="502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914DB57-3DB4-264C-A429-B04C7A4F8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9267" y="1617913"/>
              <a:ext cx="1917700" cy="4699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1690D9-EA27-CE4E-AE80-876EC9BA6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47425" y="926814"/>
              <a:ext cx="1917700" cy="469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0A2151-F4B0-D943-AE6C-2298B98BF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0741" y="2380272"/>
              <a:ext cx="1917700" cy="469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F73FBF4-3A78-A145-9BD3-6B8DDE758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6804" y="3808019"/>
              <a:ext cx="1917700" cy="4699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D00DA95-684B-594C-8845-7F3479A4C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1567" y="5811718"/>
              <a:ext cx="1917700" cy="4699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1218081-63CC-984C-8EE5-C674C21E1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1935" y="5952086"/>
              <a:ext cx="1917700" cy="46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064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6C3802-2232-0042-B71B-056818FAA8C7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B1D781-6021-1042-896C-00F466C89827}"/>
              </a:ext>
            </a:extLst>
          </p:cNvPr>
          <p:cNvSpPr txBox="1"/>
          <p:nvPr/>
        </p:nvSpPr>
        <p:spPr>
          <a:xfrm>
            <a:off x="1541961" y="576382"/>
            <a:ext cx="8638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Write the electron configuration of Carbon (C)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90330-35F3-774F-9B54-66F7D40BB57D}"/>
              </a:ext>
            </a:extLst>
          </p:cNvPr>
          <p:cNvGrpSpPr>
            <a:grpSpLocks noChangeAspect="1"/>
          </p:cNvGrpSpPr>
          <p:nvPr/>
        </p:nvGrpSpPr>
        <p:grpSpPr>
          <a:xfrm>
            <a:off x="6485019" y="1767017"/>
            <a:ext cx="4969663" cy="2656083"/>
            <a:chOff x="5002165" y="1754985"/>
            <a:chExt cx="6187824" cy="33071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7072A6-208F-2C45-8041-8DAB112DDC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561" t="7208" b="66790"/>
            <a:stretch/>
          </p:blipFill>
          <p:spPr>
            <a:xfrm>
              <a:off x="6791969" y="2443608"/>
              <a:ext cx="4398020" cy="261851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9B086C-F9FE-0549-B4B0-392DBDDE5F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6328" b="66790"/>
            <a:stretch/>
          </p:blipFill>
          <p:spPr>
            <a:xfrm>
              <a:off x="5002165" y="1754985"/>
              <a:ext cx="1718263" cy="3291402"/>
            </a:xfrm>
            <a:prstGeom prst="rect">
              <a:avLst/>
            </a:prstGeom>
          </p:spPr>
        </p:pic>
      </p:grpSp>
      <p:pic>
        <p:nvPicPr>
          <p:cNvPr id="9" name="Picture 1" descr="page1image29230096">
            <a:extLst>
              <a:ext uri="{FF2B5EF4-FFF2-40B4-BE49-F238E27FC236}">
                <a16:creationId xmlns:a16="http://schemas.microsoft.com/office/drawing/2014/main" id="{89CEAA67-E305-D249-A172-E96ABCF1F2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7"/>
          <a:stretch/>
        </p:blipFill>
        <p:spPr bwMode="auto">
          <a:xfrm>
            <a:off x="111063" y="1767017"/>
            <a:ext cx="6316499" cy="429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334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6C3802-2232-0042-B71B-056818FAA8C7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B1D781-6021-1042-896C-00F466C89827}"/>
              </a:ext>
            </a:extLst>
          </p:cNvPr>
          <p:cNvSpPr txBox="1"/>
          <p:nvPr/>
        </p:nvSpPr>
        <p:spPr>
          <a:xfrm>
            <a:off x="1541961" y="576382"/>
            <a:ext cx="86386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Use Spartan to determine if a visible photon is likely to be emitted by Na</a:t>
            </a:r>
            <a:r>
              <a:rPr 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+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after it is excited to 1s</a:t>
            </a:r>
            <a:r>
              <a:rPr 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2s</a:t>
            </a:r>
            <a:r>
              <a:rPr 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2p</a:t>
            </a:r>
            <a:r>
              <a:rPr 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3p</a:t>
            </a:r>
            <a:r>
              <a:rPr 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132155-0BA5-6A40-846A-BB5A3EF80536}"/>
              </a:ext>
            </a:extLst>
          </p:cNvPr>
          <p:cNvGrpSpPr>
            <a:grpSpLocks noChangeAspect="1"/>
          </p:cNvGrpSpPr>
          <p:nvPr/>
        </p:nvGrpSpPr>
        <p:grpSpPr>
          <a:xfrm>
            <a:off x="105467" y="1792703"/>
            <a:ext cx="6294389" cy="4247149"/>
            <a:chOff x="-124432" y="1216592"/>
            <a:chExt cx="7391400" cy="4987358"/>
          </a:xfrm>
        </p:grpSpPr>
        <p:pic>
          <p:nvPicPr>
            <p:cNvPr id="10" name="Picture 1" descr="page1image29230096">
              <a:extLst>
                <a:ext uri="{FF2B5EF4-FFF2-40B4-BE49-F238E27FC236}">
                  <a16:creationId xmlns:a16="http://schemas.microsoft.com/office/drawing/2014/main" id="{507CBA48-1AA6-8248-AB14-9C20E07413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36"/>
            <a:stretch/>
          </p:blipFill>
          <p:spPr bwMode="auto">
            <a:xfrm>
              <a:off x="-124432" y="1216592"/>
              <a:ext cx="7391400" cy="4987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25A3B3D-1F0E-8F42-A6B3-D477EB5C8985}"/>
                </a:ext>
              </a:extLst>
            </p:cNvPr>
            <p:cNvGrpSpPr/>
            <p:nvPr/>
          </p:nvGrpSpPr>
          <p:grpSpPr>
            <a:xfrm>
              <a:off x="1423649" y="5514540"/>
              <a:ext cx="143343" cy="402333"/>
              <a:chOff x="1423649" y="5514540"/>
              <a:chExt cx="143343" cy="402333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24CB4FD-F774-8448-8E91-06B6856CE1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E226EB9-5449-0A49-A112-21FF71CF47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46657A1-8A3B-7740-A1B2-0DA42A0B31AC}"/>
                </a:ext>
              </a:extLst>
            </p:cNvPr>
            <p:cNvGrpSpPr/>
            <p:nvPr/>
          </p:nvGrpSpPr>
          <p:grpSpPr>
            <a:xfrm>
              <a:off x="1495320" y="3945019"/>
              <a:ext cx="143343" cy="402333"/>
              <a:chOff x="1423649" y="5514540"/>
              <a:chExt cx="143343" cy="402333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AFC23FC-5E84-D747-A5DD-2D9077551A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1A54CCE-9687-EA40-A1A7-3239BC9BD2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197C77C-FC1C-0A44-BB06-7F5E416D75F3}"/>
                </a:ext>
              </a:extLst>
            </p:cNvPr>
            <p:cNvGrpSpPr/>
            <p:nvPr/>
          </p:nvGrpSpPr>
          <p:grpSpPr>
            <a:xfrm>
              <a:off x="2241486" y="3325524"/>
              <a:ext cx="143343" cy="402338"/>
              <a:chOff x="1423649" y="5514541"/>
              <a:chExt cx="143343" cy="402338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A4559190-5DB7-F943-ABA8-5CE33273C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1"/>
                <a:ext cx="0" cy="40233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AAEEA52-0E3F-F84F-9F15-655C831370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070DCF-A7A4-154E-BD08-1F15054C4103}"/>
                </a:ext>
              </a:extLst>
            </p:cNvPr>
            <p:cNvGrpSpPr/>
            <p:nvPr/>
          </p:nvGrpSpPr>
          <p:grpSpPr>
            <a:xfrm>
              <a:off x="2857024" y="3325522"/>
              <a:ext cx="143343" cy="402333"/>
              <a:chOff x="1423649" y="5514540"/>
              <a:chExt cx="143343" cy="402333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0ADA9CB-BD8D-0445-9DA6-07EEDFF59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F2A1F37-852D-374A-A881-84A410CDD5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8B4AF8E-4C0D-5243-A0C4-6231FF8641EE}"/>
                </a:ext>
              </a:extLst>
            </p:cNvPr>
            <p:cNvGrpSpPr/>
            <p:nvPr/>
          </p:nvGrpSpPr>
          <p:grpSpPr>
            <a:xfrm>
              <a:off x="3427925" y="3334667"/>
              <a:ext cx="143343" cy="402333"/>
              <a:chOff x="1423649" y="5514540"/>
              <a:chExt cx="143343" cy="402333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BB524DA-BBB9-A442-BB27-4925EA5473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65A0B3A-9017-D249-B632-55F8343871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Arc 26">
            <a:extLst>
              <a:ext uri="{FF2B5EF4-FFF2-40B4-BE49-F238E27FC236}">
                <a16:creationId xmlns:a16="http://schemas.microsoft.com/office/drawing/2014/main" id="{8EFE57BC-C051-4E47-B0E8-92606E44A254}"/>
              </a:ext>
            </a:extLst>
          </p:cNvPr>
          <p:cNvSpPr/>
          <p:nvPr/>
        </p:nvSpPr>
        <p:spPr>
          <a:xfrm>
            <a:off x="1939190" y="2974773"/>
            <a:ext cx="181021" cy="610983"/>
          </a:xfrm>
          <a:prstGeom prst="arc">
            <a:avLst>
              <a:gd name="adj1" fmla="val 5488352"/>
              <a:gd name="adj2" fmla="val 16268292"/>
            </a:avLst>
          </a:prstGeom>
          <a:ln w="508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689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0F6828-A76D-4C4C-B988-26824680A778}"/>
              </a:ext>
            </a:extLst>
          </p:cNvPr>
          <p:cNvSpPr txBox="1"/>
          <p:nvPr/>
        </p:nvSpPr>
        <p:spPr>
          <a:xfrm>
            <a:off x="483244" y="576382"/>
            <a:ext cx="102234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Identify which of these is Schrödinger’s modification of Rutherford’s view, and explain the main differences 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6C3802-2232-0042-B71B-056818FAA8C7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7EF25C-EDB7-F646-B997-371F5E936E40}"/>
              </a:ext>
            </a:extLst>
          </p:cNvPr>
          <p:cNvGrpSpPr/>
          <p:nvPr/>
        </p:nvGrpSpPr>
        <p:grpSpPr>
          <a:xfrm>
            <a:off x="3625181" y="1116945"/>
            <a:ext cx="4941637" cy="5495172"/>
            <a:chOff x="2786804" y="926814"/>
            <a:chExt cx="4941637" cy="5495172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145517A1-41C2-E449-948A-1346A6C16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811" y="1152764"/>
              <a:ext cx="3575156" cy="502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914DB57-3DB4-264C-A429-B04C7A4F8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9267" y="1617913"/>
              <a:ext cx="1917700" cy="4699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1690D9-EA27-CE4E-AE80-876EC9BA6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47425" y="926814"/>
              <a:ext cx="1917700" cy="469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0A2151-F4B0-D943-AE6C-2298B98BF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0741" y="2380272"/>
              <a:ext cx="1917700" cy="469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F73FBF4-3A78-A145-9BD3-6B8DDE758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6804" y="3808019"/>
              <a:ext cx="1917700" cy="4699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D00DA95-684B-594C-8845-7F3479A4C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1567" y="5811718"/>
              <a:ext cx="1917700" cy="4699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1218081-63CC-984C-8EE5-C674C21E1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1935" y="5952086"/>
              <a:ext cx="1917700" cy="46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0245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0F6828-A76D-4C4C-B988-26824680A778}"/>
              </a:ext>
            </a:extLst>
          </p:cNvPr>
          <p:cNvSpPr txBox="1"/>
          <p:nvPr/>
        </p:nvSpPr>
        <p:spPr>
          <a:xfrm>
            <a:off x="483244" y="576382"/>
            <a:ext cx="102234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State the number of protons, neutrons, and electrons for an oxygen atom having zero net charge and a mass number of 18 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6C3802-2232-0042-B71B-056818FAA8C7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955354-9084-3746-B742-CAE0FF399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772"/>
          <a:stretch/>
        </p:blipFill>
        <p:spPr>
          <a:xfrm>
            <a:off x="1130968" y="1685325"/>
            <a:ext cx="9076211" cy="481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30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0F6828-A76D-4C4C-B988-26824680A778}"/>
              </a:ext>
            </a:extLst>
          </p:cNvPr>
          <p:cNvSpPr txBox="1"/>
          <p:nvPr/>
        </p:nvSpPr>
        <p:spPr>
          <a:xfrm>
            <a:off x="1541961" y="576382"/>
            <a:ext cx="86386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Sketch how the temperature of the atmosphere changes as you go up in a balloon through the troposphere and stratosphere.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6C3802-2232-0042-B71B-056818FAA8C7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2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D595D92-6A72-244E-A42E-127300C294AE}"/>
              </a:ext>
            </a:extLst>
          </p:cNvPr>
          <p:cNvGrpSpPr/>
          <p:nvPr/>
        </p:nvGrpSpPr>
        <p:grpSpPr>
          <a:xfrm>
            <a:off x="674093" y="2021306"/>
            <a:ext cx="9316131" cy="4334734"/>
            <a:chOff x="120639" y="2021306"/>
            <a:chExt cx="9316131" cy="43347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5361BC-41A4-7C43-B3B1-6D777648BE39}"/>
                </a:ext>
              </a:extLst>
            </p:cNvPr>
            <p:cNvSpPr txBox="1"/>
            <p:nvPr/>
          </p:nvSpPr>
          <p:spPr>
            <a:xfrm>
              <a:off x="120639" y="2958243"/>
              <a:ext cx="25263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Altitude above Earth’s surface (km)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74A5FDD-C530-994E-983E-88134CC93414}"/>
                </a:ext>
              </a:extLst>
            </p:cNvPr>
            <p:cNvGrpSpPr/>
            <p:nvPr/>
          </p:nvGrpSpPr>
          <p:grpSpPr>
            <a:xfrm>
              <a:off x="1866815" y="2021306"/>
              <a:ext cx="7569955" cy="4334734"/>
              <a:chOff x="1866815" y="1323474"/>
              <a:chExt cx="7569955" cy="433473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9B0E01-3DB6-C443-A093-9FC20FC88DDF}"/>
                  </a:ext>
                </a:extLst>
              </p:cNvPr>
              <p:cNvSpPr txBox="1"/>
              <p:nvPr/>
            </p:nvSpPr>
            <p:spPr>
              <a:xfrm>
                <a:off x="4660146" y="5196543"/>
                <a:ext cx="4102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Temperature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EDDD54D-635E-3242-B653-F7D7839E5A70}"/>
                  </a:ext>
                </a:extLst>
              </p:cNvPr>
              <p:cNvSpPr/>
              <p:nvPr/>
            </p:nvSpPr>
            <p:spPr>
              <a:xfrm>
                <a:off x="5468662" y="4920916"/>
                <a:ext cx="252664" cy="27562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2D3A7D9-3520-784A-AF4E-862A163CE30A}"/>
                  </a:ext>
                </a:extLst>
              </p:cNvPr>
              <p:cNvGrpSpPr/>
              <p:nvPr/>
            </p:nvGrpSpPr>
            <p:grpSpPr>
              <a:xfrm>
                <a:off x="1866815" y="1323474"/>
                <a:ext cx="7569955" cy="3873069"/>
                <a:chOff x="1674308" y="2177716"/>
                <a:chExt cx="7569955" cy="3873069"/>
              </a:xfrm>
            </p:grpSpPr>
            <p:cxnSp>
              <p:nvCxnSpPr>
                <p:cNvPr id="3" name="Straight Arrow Connector 2">
                  <a:extLst>
                    <a:ext uri="{FF2B5EF4-FFF2-40B4-BE49-F238E27FC236}">
                      <a16:creationId xmlns:a16="http://schemas.microsoft.com/office/drawing/2014/main" id="{C0641170-3F1B-8D43-9E00-167B397E5914}"/>
                    </a:ext>
                  </a:extLst>
                </p:cNvPr>
                <p:cNvCxnSpPr/>
                <p:nvPr/>
              </p:nvCxnSpPr>
              <p:spPr>
                <a:xfrm flipV="1">
                  <a:off x="2141621" y="2177716"/>
                  <a:ext cx="0" cy="3729789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F8699884-5A1C-0249-B1B7-E3592EE18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29589" y="5907505"/>
                  <a:ext cx="7114674" cy="0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2E5C0DD-736C-C04D-8E4A-3FAAE3093EDA}"/>
                    </a:ext>
                  </a:extLst>
                </p:cNvPr>
                <p:cNvSpPr txBox="1"/>
                <p:nvPr/>
              </p:nvSpPr>
              <p:spPr>
                <a:xfrm>
                  <a:off x="1674308" y="5589120"/>
                  <a:ext cx="45528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0</a:t>
                  </a:r>
                </a:p>
              </p:txBody>
            </p:sp>
          </p:grp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DD4C129-E8B2-1746-BFD5-5915F90F480C}"/>
              </a:ext>
            </a:extLst>
          </p:cNvPr>
          <p:cNvSpPr txBox="1"/>
          <p:nvPr/>
        </p:nvSpPr>
        <p:spPr>
          <a:xfrm>
            <a:off x="2361070" y="2047827"/>
            <a:ext cx="646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277456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6C3802-2232-0042-B71B-056818FAA8C7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B967C-382B-7F48-B95B-CAFEFC6C2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603"/>
          <a:stretch/>
        </p:blipFill>
        <p:spPr>
          <a:xfrm>
            <a:off x="1584760" y="1407379"/>
            <a:ext cx="7586599" cy="520466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7EB8A61-FF76-5247-9A2A-41F7D1E0D23B}"/>
              </a:ext>
            </a:extLst>
          </p:cNvPr>
          <p:cNvGrpSpPr/>
          <p:nvPr/>
        </p:nvGrpSpPr>
        <p:grpSpPr>
          <a:xfrm>
            <a:off x="9351966" y="1868594"/>
            <a:ext cx="928355" cy="4166128"/>
            <a:chOff x="6897524" y="-522558"/>
            <a:chExt cx="928355" cy="416612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5D3159-1978-D248-BEB9-2CF2411E4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7524" y="65904"/>
              <a:ext cx="848537" cy="59836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4379EE5-1FC6-9B47-BD49-96D82B348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9743" y="-522558"/>
              <a:ext cx="518026" cy="55733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914783B-4B04-8449-B0A4-AAF9F2F95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08980" y="3045205"/>
              <a:ext cx="617212" cy="59836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50CDA93-F19E-FC46-933C-97F6FF594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56565" y="2268975"/>
              <a:ext cx="702408" cy="62109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0B3D627-4391-2645-A87D-2B165B179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66745" y="1468993"/>
              <a:ext cx="859134" cy="64484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F1E1653-BBE2-BA4A-908E-ED0C5AE45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62129" y="825063"/>
              <a:ext cx="783932" cy="644847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45F288D-99FB-CC41-8064-29C1EA164C70}"/>
              </a:ext>
            </a:extLst>
          </p:cNvPr>
          <p:cNvSpPr txBox="1"/>
          <p:nvPr/>
        </p:nvSpPr>
        <p:spPr>
          <a:xfrm>
            <a:off x="1541961" y="576382"/>
            <a:ext cx="86386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Name the 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top two most abundant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gases in Earth's atmosphere, and their approximate percentages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74052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6C3802-2232-0042-B71B-056818FAA8C7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B967C-382B-7F48-B95B-CAFEFC6C2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603"/>
          <a:stretch/>
        </p:blipFill>
        <p:spPr>
          <a:xfrm>
            <a:off x="1584760" y="1407379"/>
            <a:ext cx="7586599" cy="52046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B1D781-6021-1042-896C-00F466C89827}"/>
              </a:ext>
            </a:extLst>
          </p:cNvPr>
          <p:cNvSpPr txBox="1"/>
          <p:nvPr/>
        </p:nvSpPr>
        <p:spPr>
          <a:xfrm>
            <a:off x="1541961" y="576382"/>
            <a:ext cx="86386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The concentration of argon in air is approximately 0.93%. Converting to 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ppm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this would be ... 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382364-514B-7741-B104-1236ADD7B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185" y="1868594"/>
            <a:ext cx="518026" cy="55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55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6C3802-2232-0042-B71B-056818FAA8C7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B1D781-6021-1042-896C-00F466C89827}"/>
              </a:ext>
            </a:extLst>
          </p:cNvPr>
          <p:cNvSpPr txBox="1"/>
          <p:nvPr/>
        </p:nvSpPr>
        <p:spPr>
          <a:xfrm>
            <a:off x="589547" y="576382"/>
            <a:ext cx="109968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Indicate a region of Earth where you’d expect 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lower-than-average concentrations of CO</a:t>
            </a:r>
            <a:r>
              <a:rPr lang="en-US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and another region where you’d expect 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greater-than-average concentrations</a:t>
            </a:r>
            <a:endParaRPr lang="en-US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52F11B-D25D-A34B-B5E3-2725E8FED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43" y="1522096"/>
            <a:ext cx="9558340" cy="49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89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6C3802-2232-0042-B71B-056818FAA8C7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B1D781-6021-1042-896C-00F466C89827}"/>
              </a:ext>
            </a:extLst>
          </p:cNvPr>
          <p:cNvSpPr txBox="1"/>
          <p:nvPr/>
        </p:nvSpPr>
        <p:spPr>
          <a:xfrm>
            <a:off x="1541961" y="576382"/>
            <a:ext cx="8638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Give chemical names of two of these hydrocarbons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774B84-A4FE-AB41-8B32-C7F24832A090}"/>
              </a:ext>
            </a:extLst>
          </p:cNvPr>
          <p:cNvGrpSpPr/>
          <p:nvPr/>
        </p:nvGrpSpPr>
        <p:grpSpPr>
          <a:xfrm>
            <a:off x="1979520" y="1458290"/>
            <a:ext cx="7297704" cy="4694464"/>
            <a:chOff x="1053092" y="1891428"/>
            <a:chExt cx="7297704" cy="469446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6AA806C-09AD-C64C-BDEE-C4E3F730C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3092" y="1891428"/>
              <a:ext cx="1905443" cy="161962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77A49D-01C8-A94F-B7A8-C13D95D00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6667" y="2777525"/>
              <a:ext cx="2015940" cy="173117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1FC0C2-596E-874C-AB33-3CC884FC4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2858" y="2073587"/>
              <a:ext cx="2293981" cy="252726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2C7EA84-913C-F742-B18C-F93DD7B7C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5415" y="4397152"/>
              <a:ext cx="2946191" cy="21887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3AE4F0F-95E3-5349-A06C-E338C1F4A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14953" y="4544975"/>
              <a:ext cx="3335843" cy="2040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2876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2487</TotalTime>
  <Words>449</Words>
  <Application>Microsoft Macintosh PowerPoint</Application>
  <PresentationFormat>Widescreen</PresentationFormat>
  <Paragraphs>73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30</cp:revision>
  <dcterms:created xsi:type="dcterms:W3CDTF">2022-02-15T13:53:39Z</dcterms:created>
  <dcterms:modified xsi:type="dcterms:W3CDTF">2022-02-20T01:55:41Z</dcterms:modified>
</cp:coreProperties>
</file>